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5A52B-9ABA-4D72-99DA-664EC8AC9F0E}"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FB778-DA42-4379-8B79-F23F7CA988E0}" type="slidenum">
              <a:rPr lang="en-US" smtClean="0"/>
              <a:t>‹#›</a:t>
            </a:fld>
            <a:endParaRPr lang="en-US"/>
          </a:p>
        </p:txBody>
      </p:sp>
    </p:spTree>
    <p:extLst>
      <p:ext uri="{BB962C8B-B14F-4D97-AF65-F5344CB8AC3E}">
        <p14:creationId xmlns:p14="http://schemas.microsoft.com/office/powerpoint/2010/main" val="413449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Presentation is a fundamental concept that involves the act of conveying information to the audience. Most businesses globally embrace presentations due to various reasons. Most businesses embrace presentations with the purpose of informing, motivating, educating, and persuading both internal and external audiences (</a:t>
            </a:r>
            <a:r>
              <a:rPr lang="en-US" sz="1200" kern="1200" dirty="0" err="1" smtClean="0">
                <a:solidFill>
                  <a:schemeClr val="tx1"/>
                </a:solidFill>
                <a:effectLst/>
                <a:latin typeface="+mn-lt"/>
                <a:ea typeface="+mn-ea"/>
                <a:cs typeface="+mn-cs"/>
              </a:rPr>
              <a:t>Chomphookarwin</a:t>
            </a:r>
            <a:r>
              <a:rPr lang="en-US" sz="1200" kern="1200" dirty="0" smtClean="0">
                <a:solidFill>
                  <a:schemeClr val="tx1"/>
                </a:solidFill>
                <a:effectLst/>
                <a:latin typeface="+mn-lt"/>
                <a:ea typeface="+mn-ea"/>
                <a:cs typeface="+mn-cs"/>
              </a:rPr>
              <a:t>, 2021). These organizations integrate engaging images and other visuals to promote the quality of the presentation. </a:t>
            </a:r>
          </a:p>
          <a:p>
            <a:endParaRPr lang="en-US" dirty="0"/>
          </a:p>
        </p:txBody>
      </p:sp>
      <p:sp>
        <p:nvSpPr>
          <p:cNvPr id="4" name="Slide Number Placeholder 3"/>
          <p:cNvSpPr>
            <a:spLocks noGrp="1"/>
          </p:cNvSpPr>
          <p:nvPr>
            <p:ph type="sldNum" sz="quarter" idx="10"/>
          </p:nvPr>
        </p:nvSpPr>
        <p:spPr/>
        <p:txBody>
          <a:bodyPr/>
          <a:lstStyle/>
          <a:p>
            <a:fld id="{2FFFB778-DA42-4379-8B79-F23F7CA988E0}" type="slidenum">
              <a:rPr lang="en-US" smtClean="0"/>
              <a:t>2</a:t>
            </a:fld>
            <a:endParaRPr lang="en-US"/>
          </a:p>
        </p:txBody>
      </p:sp>
    </p:spTree>
    <p:extLst>
      <p:ext uri="{BB962C8B-B14F-4D97-AF65-F5344CB8AC3E}">
        <p14:creationId xmlns:p14="http://schemas.microsoft.com/office/powerpoint/2010/main" val="276463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importance of presentation is that it enhances face-to-face interaction with customers. Face-to-face interaction is important because it gives the business an opportunity to easily convince its customers and other stakeholders. Such interactions will also improve customer's trust. The customers will develop a lot of trusts because they are likely to have stronger connections with the business. </a:t>
            </a:r>
          </a:p>
          <a:p>
            <a:r>
              <a:rPr lang="en-US" sz="1200" kern="1200" dirty="0" smtClean="0">
                <a:solidFill>
                  <a:schemeClr val="tx1"/>
                </a:solidFill>
                <a:effectLst/>
                <a:latin typeface="+mn-lt"/>
                <a:ea typeface="+mn-ea"/>
                <a:cs typeface="+mn-cs"/>
              </a:rPr>
              <a:t>Another importance of presentation in business is that it improves customers’ engagement. Presentations that consist of striking images have the capability of attracting clients. These individuals are likely to develop an interest in the presentation when the visuals used are interesting. Therefore, they will follow the presentation from the beginning to the end hence acquiring a lot of information. </a:t>
            </a:r>
          </a:p>
          <a:p>
            <a:r>
              <a:rPr lang="en-US" sz="1200" kern="1200" dirty="0" smtClean="0">
                <a:solidFill>
                  <a:schemeClr val="tx1"/>
                </a:solidFill>
                <a:effectLst/>
                <a:latin typeface="+mn-lt"/>
                <a:ea typeface="+mn-ea"/>
                <a:cs typeface="+mn-cs"/>
              </a:rPr>
              <a:t>The presentation also enables the business to be consistent in its messages. Through presentation, the company is able to display consistency in the information regarding the products and services. The company is also capable of reinforcing the messages in other channels. </a:t>
            </a:r>
          </a:p>
          <a:p>
            <a:endParaRPr lang="en-US" dirty="0"/>
          </a:p>
        </p:txBody>
      </p:sp>
      <p:sp>
        <p:nvSpPr>
          <p:cNvPr id="4" name="Slide Number Placeholder 3"/>
          <p:cNvSpPr>
            <a:spLocks noGrp="1"/>
          </p:cNvSpPr>
          <p:nvPr>
            <p:ph type="sldNum" sz="quarter" idx="10"/>
          </p:nvPr>
        </p:nvSpPr>
        <p:spPr/>
        <p:txBody>
          <a:bodyPr/>
          <a:lstStyle/>
          <a:p>
            <a:fld id="{2FFFB778-DA42-4379-8B79-F23F7CA988E0}" type="slidenum">
              <a:rPr lang="en-US" smtClean="0"/>
              <a:t>3</a:t>
            </a:fld>
            <a:endParaRPr lang="en-US"/>
          </a:p>
        </p:txBody>
      </p:sp>
    </p:spTree>
    <p:extLst>
      <p:ext uri="{BB962C8B-B14F-4D97-AF65-F5344CB8AC3E}">
        <p14:creationId xmlns:p14="http://schemas.microsoft.com/office/powerpoint/2010/main" val="250900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ways of becoming a more confident speaker is by practicing a lot (</a:t>
            </a:r>
            <a:r>
              <a:rPr lang="en-US" sz="1200" kern="1200" dirty="0" err="1" smtClean="0">
                <a:solidFill>
                  <a:schemeClr val="tx1"/>
                </a:solidFill>
                <a:effectLst/>
                <a:latin typeface="+mn-lt"/>
                <a:ea typeface="+mn-ea"/>
                <a:cs typeface="+mn-cs"/>
              </a:rPr>
              <a:t>Boromisza-Habashi</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Reinig</a:t>
            </a:r>
            <a:r>
              <a:rPr lang="en-US" sz="1200" kern="1200" dirty="0" smtClean="0">
                <a:solidFill>
                  <a:schemeClr val="tx1"/>
                </a:solidFill>
                <a:effectLst/>
                <a:latin typeface="+mn-lt"/>
                <a:ea typeface="+mn-ea"/>
                <a:cs typeface="+mn-cs"/>
              </a:rPr>
              <a:t>, 2018). Practicing is crucial since it improves a person’s level of confidence. Practicing also enables the speaker to note and remove mistakes such as tongue twisters and poorly structured sentences. The presenter can practice by rehearsing the speech in front of the mirror, a family member, and by recording and listening to the audio. </a:t>
            </a:r>
          </a:p>
          <a:p>
            <a:r>
              <a:rPr lang="en-US" sz="1200" kern="1200" dirty="0" smtClean="0">
                <a:solidFill>
                  <a:schemeClr val="tx1"/>
                </a:solidFill>
                <a:effectLst/>
                <a:latin typeface="+mn-lt"/>
                <a:ea typeface="+mn-ea"/>
                <a:cs typeface="+mn-cs"/>
              </a:rPr>
              <a:t>Another technique is conducting thorough research on the topic. Researching the subject enables an individual to acquire more knowledge on the topic. The level of confidence also increases when you have more knowledge of the topic. Therefore, the audience will consider you as an expert in that field. </a:t>
            </a:r>
          </a:p>
          <a:p>
            <a:r>
              <a:rPr lang="en-US" sz="1200" kern="1200" dirty="0" smtClean="0">
                <a:solidFill>
                  <a:schemeClr val="tx1"/>
                </a:solidFill>
                <a:effectLst/>
                <a:latin typeface="+mn-lt"/>
                <a:ea typeface="+mn-ea"/>
                <a:cs typeface="+mn-cs"/>
              </a:rPr>
              <a:t>It is also crucial to identify strategies to connect with the audience. Some of these strategies include the use of appropriate gestures. The speaker can maintain eye contact with the audience. These elements enable the speaker to stay relaxed in the course of the presentation.</a:t>
            </a:r>
          </a:p>
          <a:p>
            <a:endParaRPr lang="en-US" dirty="0"/>
          </a:p>
        </p:txBody>
      </p:sp>
      <p:sp>
        <p:nvSpPr>
          <p:cNvPr id="4" name="Slide Number Placeholder 3"/>
          <p:cNvSpPr>
            <a:spLocks noGrp="1"/>
          </p:cNvSpPr>
          <p:nvPr>
            <p:ph type="sldNum" sz="quarter" idx="10"/>
          </p:nvPr>
        </p:nvSpPr>
        <p:spPr/>
        <p:txBody>
          <a:bodyPr/>
          <a:lstStyle/>
          <a:p>
            <a:fld id="{2FFFB778-DA42-4379-8B79-F23F7CA988E0}" type="slidenum">
              <a:rPr lang="en-US" smtClean="0"/>
              <a:t>4</a:t>
            </a:fld>
            <a:endParaRPr lang="en-US"/>
          </a:p>
        </p:txBody>
      </p:sp>
    </p:spTree>
    <p:extLst>
      <p:ext uri="{BB962C8B-B14F-4D97-AF65-F5344CB8AC3E}">
        <p14:creationId xmlns:p14="http://schemas.microsoft.com/office/powerpoint/2010/main" val="260373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Rehearsing a presentation is important because it improves confidence (</a:t>
            </a:r>
            <a:r>
              <a:rPr lang="en-US" sz="1200" kern="1200" dirty="0" err="1" smtClean="0">
                <a:solidFill>
                  <a:schemeClr val="tx1"/>
                </a:solidFill>
                <a:effectLst/>
                <a:latin typeface="+mn-lt"/>
                <a:ea typeface="+mn-ea"/>
                <a:cs typeface="+mn-cs"/>
              </a:rPr>
              <a:t>Frisby</a:t>
            </a:r>
            <a:r>
              <a:rPr lang="en-US" sz="1200" kern="1200" dirty="0" smtClean="0">
                <a:solidFill>
                  <a:schemeClr val="tx1"/>
                </a:solidFill>
                <a:effectLst/>
                <a:latin typeface="+mn-lt"/>
                <a:ea typeface="+mn-ea"/>
                <a:cs typeface="+mn-cs"/>
              </a:rPr>
              <a:t> et al., 2020). Rehearsing a presentation enables the speaker to be familiar with the content. Rehearsal also enables an individual to understand the flow of the presentation. </a:t>
            </a:r>
          </a:p>
          <a:p>
            <a:r>
              <a:rPr lang="en-US" sz="1200" kern="1200" dirty="0" smtClean="0">
                <a:solidFill>
                  <a:schemeClr val="tx1"/>
                </a:solidFill>
                <a:effectLst/>
                <a:latin typeface="+mn-lt"/>
                <a:ea typeface="+mn-ea"/>
                <a:cs typeface="+mn-cs"/>
              </a:rPr>
              <a:t>Rehearsing a presentation is also fundamental because it enables an individual to edit the material. The presenter should focus on editing the material to make it perfect. Such editing should focus on aspects such as time, the presenter, and the audience. </a:t>
            </a:r>
          </a:p>
          <a:p>
            <a:r>
              <a:rPr lang="en-US" sz="1200" kern="1200" dirty="0" smtClean="0">
                <a:solidFill>
                  <a:schemeClr val="tx1"/>
                </a:solidFill>
                <a:effectLst/>
                <a:latin typeface="+mn-lt"/>
                <a:ea typeface="+mn-ea"/>
                <a:cs typeface="+mn-cs"/>
              </a:rPr>
              <a:t>It is also important to rehearse a presentation because such an act gives the presenter an opportunity to try out something new. For instance, the presenter can decide to include new techniques that were not incorporated in the earlier piece. </a:t>
            </a:r>
          </a:p>
          <a:p>
            <a:endParaRPr lang="en-US" dirty="0"/>
          </a:p>
        </p:txBody>
      </p:sp>
      <p:sp>
        <p:nvSpPr>
          <p:cNvPr id="4" name="Slide Number Placeholder 3"/>
          <p:cNvSpPr>
            <a:spLocks noGrp="1"/>
          </p:cNvSpPr>
          <p:nvPr>
            <p:ph type="sldNum" sz="quarter" idx="10"/>
          </p:nvPr>
        </p:nvSpPr>
        <p:spPr/>
        <p:txBody>
          <a:bodyPr/>
          <a:lstStyle/>
          <a:p>
            <a:fld id="{2FFFB778-DA42-4379-8B79-F23F7CA988E0}" type="slidenum">
              <a:rPr lang="en-US" smtClean="0"/>
              <a:t>5</a:t>
            </a:fld>
            <a:endParaRPr lang="en-US"/>
          </a:p>
        </p:txBody>
      </p:sp>
    </p:spTree>
    <p:extLst>
      <p:ext uri="{BB962C8B-B14F-4D97-AF65-F5344CB8AC3E}">
        <p14:creationId xmlns:p14="http://schemas.microsoft.com/office/powerpoint/2010/main" val="130628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Room setup involves the way in which the room is arranged. This is generally the seating arrangement of the room where the presentation takes place. The atmosphere and physical space are crucial variables that impact both the audience and the speaker. One of the types of room setup is auditorium-style, where the audience sits in rows. Another type of room setup is a U-shape set up where the audience seats facing inwards.</a:t>
            </a:r>
          </a:p>
          <a:p>
            <a:endParaRPr lang="en-US" dirty="0"/>
          </a:p>
        </p:txBody>
      </p:sp>
      <p:sp>
        <p:nvSpPr>
          <p:cNvPr id="4" name="Slide Number Placeholder 3"/>
          <p:cNvSpPr>
            <a:spLocks noGrp="1"/>
          </p:cNvSpPr>
          <p:nvPr>
            <p:ph type="sldNum" sz="quarter" idx="10"/>
          </p:nvPr>
        </p:nvSpPr>
        <p:spPr/>
        <p:txBody>
          <a:bodyPr/>
          <a:lstStyle/>
          <a:p>
            <a:fld id="{2FFFB778-DA42-4379-8B79-F23F7CA988E0}" type="slidenum">
              <a:rPr lang="en-US" smtClean="0"/>
              <a:t>6</a:t>
            </a:fld>
            <a:endParaRPr lang="en-US"/>
          </a:p>
        </p:txBody>
      </p:sp>
    </p:spTree>
    <p:extLst>
      <p:ext uri="{BB962C8B-B14F-4D97-AF65-F5344CB8AC3E}">
        <p14:creationId xmlns:p14="http://schemas.microsoft.com/office/powerpoint/2010/main" val="429053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Proper lighting is important because it ensures visibility. This means that the audience will easily see every action on the stage.</a:t>
            </a:r>
          </a:p>
          <a:p>
            <a:r>
              <a:rPr lang="en-US" sz="1200" kern="1200" dirty="0" smtClean="0">
                <a:solidFill>
                  <a:schemeClr val="tx1"/>
                </a:solidFill>
                <a:effectLst/>
                <a:latin typeface="+mn-lt"/>
                <a:ea typeface="+mn-ea"/>
                <a:cs typeface="+mn-cs"/>
              </a:rPr>
              <a:t>Proper lighting is also important because it sets the mood on stage. Stage lighting is important because it distinguishes the prevailing mood on the stage. For instance, natural lighting can be used to indicate a sense of normalcy. </a:t>
            </a:r>
          </a:p>
          <a:p>
            <a:r>
              <a:rPr lang="en-US" sz="1200" kern="1200" dirty="0" smtClean="0">
                <a:solidFill>
                  <a:schemeClr val="tx1"/>
                </a:solidFill>
                <a:effectLst/>
                <a:latin typeface="+mn-lt"/>
                <a:ea typeface="+mn-ea"/>
                <a:cs typeface="+mn-cs"/>
              </a:rPr>
              <a:t>Proper lighting also creates focus since it is capable of drawing the audience’s attention. </a:t>
            </a:r>
          </a:p>
          <a:p>
            <a:r>
              <a:rPr lang="en-US" sz="1200" kern="1200" dirty="0" smtClean="0">
                <a:solidFill>
                  <a:schemeClr val="tx1"/>
                </a:solidFill>
                <a:effectLst/>
                <a:latin typeface="+mn-lt"/>
                <a:ea typeface="+mn-ea"/>
                <a:cs typeface="+mn-cs"/>
              </a:rPr>
              <a:t>Extreme temperatures such as too cold and too hot temperatures are unfavorable for presentation.</a:t>
            </a:r>
          </a:p>
          <a:p>
            <a:r>
              <a:rPr lang="en-US" sz="1200" kern="1200" dirty="0" smtClean="0">
                <a:solidFill>
                  <a:schemeClr val="tx1"/>
                </a:solidFill>
                <a:effectLst/>
                <a:latin typeface="+mn-lt"/>
                <a:ea typeface="+mn-ea"/>
                <a:cs typeface="+mn-cs"/>
              </a:rPr>
              <a:t>The presenter should ensure that the venue has room temperature to enhance comfort.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FFFB778-DA42-4379-8B79-F23F7CA988E0}" type="slidenum">
              <a:rPr lang="en-US" smtClean="0"/>
              <a:t>7</a:t>
            </a:fld>
            <a:endParaRPr lang="en-US"/>
          </a:p>
        </p:txBody>
      </p:sp>
    </p:spTree>
    <p:extLst>
      <p:ext uri="{BB962C8B-B14F-4D97-AF65-F5344CB8AC3E}">
        <p14:creationId xmlns:p14="http://schemas.microsoft.com/office/powerpoint/2010/main" val="208584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presentation is a fundamental aspect of every business.</a:t>
            </a:r>
          </a:p>
          <a:p>
            <a:r>
              <a:rPr lang="en-US" dirty="0" smtClean="0"/>
              <a:t>Business presentation is important because it improves face-to-face interaction with clients and consistency. </a:t>
            </a:r>
          </a:p>
          <a:p>
            <a:r>
              <a:rPr lang="en-US" dirty="0" smtClean="0"/>
              <a:t>The presenter should also engage in respective activities, such as conducting thorough research to boost confidence. </a:t>
            </a:r>
          </a:p>
          <a:p>
            <a:r>
              <a:rPr lang="en-US" dirty="0" smtClean="0"/>
              <a:t>The presenter should also rehearse the speech before the actual day of delivery to edit and master key concepts. </a:t>
            </a:r>
          </a:p>
          <a:p>
            <a:r>
              <a:rPr lang="en-US" dirty="0" smtClean="0"/>
              <a:t>The presentation should also take place in an appropriate room setup that takes into consideration lighting and temperature</a:t>
            </a:r>
            <a:endParaRPr lang="en-US" dirty="0"/>
          </a:p>
        </p:txBody>
      </p:sp>
      <p:sp>
        <p:nvSpPr>
          <p:cNvPr id="4" name="Slide Number Placeholder 3"/>
          <p:cNvSpPr>
            <a:spLocks noGrp="1"/>
          </p:cNvSpPr>
          <p:nvPr>
            <p:ph type="sldNum" sz="quarter" idx="10"/>
          </p:nvPr>
        </p:nvSpPr>
        <p:spPr/>
        <p:txBody>
          <a:bodyPr/>
          <a:lstStyle/>
          <a:p>
            <a:fld id="{2FFFB778-DA42-4379-8B79-F23F7CA988E0}" type="slidenum">
              <a:rPr lang="en-US" smtClean="0"/>
              <a:t>8</a:t>
            </a:fld>
            <a:endParaRPr lang="en-US"/>
          </a:p>
        </p:txBody>
      </p:sp>
    </p:spTree>
    <p:extLst>
      <p:ext uri="{BB962C8B-B14F-4D97-AF65-F5344CB8AC3E}">
        <p14:creationId xmlns:p14="http://schemas.microsoft.com/office/powerpoint/2010/main" val="3766838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A356116-16B7-4BB8-A821-1CAF91F88E1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184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2D056A-7998-4752-893E-D3CB0120D1AA}"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56116-16B7-4BB8-A821-1CAF91F88E1F}" type="slidenum">
              <a:rPr lang="en-US" smtClean="0"/>
              <a:t>‹#›</a:t>
            </a:fld>
            <a:endParaRPr lang="en-US"/>
          </a:p>
        </p:txBody>
      </p:sp>
    </p:spTree>
    <p:extLst>
      <p:ext uri="{BB962C8B-B14F-4D97-AF65-F5344CB8AC3E}">
        <p14:creationId xmlns:p14="http://schemas.microsoft.com/office/powerpoint/2010/main" val="243059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603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58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spTree>
    <p:extLst>
      <p:ext uri="{BB962C8B-B14F-4D97-AF65-F5344CB8AC3E}">
        <p14:creationId xmlns:p14="http://schemas.microsoft.com/office/powerpoint/2010/main" val="242698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25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755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976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1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spTree>
    <p:extLst>
      <p:ext uri="{BB962C8B-B14F-4D97-AF65-F5344CB8AC3E}">
        <p14:creationId xmlns:p14="http://schemas.microsoft.com/office/powerpoint/2010/main" val="340572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2D056A-7998-4752-893E-D3CB0120D1AA}" type="datetimeFigureOut">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56116-16B7-4BB8-A821-1CAF91F88E1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59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2D056A-7998-4752-893E-D3CB0120D1AA}"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56116-16B7-4BB8-A821-1CAF91F88E1F}" type="slidenum">
              <a:rPr lang="en-US" smtClean="0"/>
              <a:t>‹#›</a:t>
            </a:fld>
            <a:endParaRPr lang="en-US"/>
          </a:p>
        </p:txBody>
      </p:sp>
    </p:spTree>
    <p:extLst>
      <p:ext uri="{BB962C8B-B14F-4D97-AF65-F5344CB8AC3E}">
        <p14:creationId xmlns:p14="http://schemas.microsoft.com/office/powerpoint/2010/main" val="132589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2D056A-7998-4752-893E-D3CB0120D1AA}" type="datetimeFigureOut">
              <a:rPr lang="en-US" smtClean="0"/>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56116-16B7-4BB8-A821-1CAF91F88E1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60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2D056A-7998-4752-893E-D3CB0120D1AA}" type="datetimeFigureOut">
              <a:rPr lang="en-US" smtClean="0"/>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56116-16B7-4BB8-A821-1CAF91F88E1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81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D056A-7998-4752-893E-D3CB0120D1AA}" type="datetimeFigureOut">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56116-16B7-4BB8-A821-1CAF91F88E1F}" type="slidenum">
              <a:rPr lang="en-US" smtClean="0"/>
              <a:t>‹#›</a:t>
            </a:fld>
            <a:endParaRPr lang="en-US"/>
          </a:p>
        </p:txBody>
      </p:sp>
    </p:spTree>
    <p:extLst>
      <p:ext uri="{BB962C8B-B14F-4D97-AF65-F5344CB8AC3E}">
        <p14:creationId xmlns:p14="http://schemas.microsoft.com/office/powerpoint/2010/main" val="208441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2D056A-7998-4752-893E-D3CB0120D1AA}"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56116-16B7-4BB8-A821-1CAF91F88E1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04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2D056A-7998-4752-893E-D3CB0120D1AA}" type="datetimeFigureOut">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56116-16B7-4BB8-A821-1CAF91F88E1F}" type="slidenum">
              <a:rPr lang="en-US" smtClean="0"/>
              <a:t>‹#›</a:t>
            </a:fld>
            <a:endParaRPr lang="en-US"/>
          </a:p>
        </p:txBody>
      </p:sp>
    </p:spTree>
    <p:extLst>
      <p:ext uri="{BB962C8B-B14F-4D97-AF65-F5344CB8AC3E}">
        <p14:creationId xmlns:p14="http://schemas.microsoft.com/office/powerpoint/2010/main" val="261143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2D056A-7998-4752-893E-D3CB0120D1AA}" type="datetimeFigureOut">
              <a:rPr lang="en-US" smtClean="0"/>
              <a:t>7/29/2021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356116-16B7-4BB8-A821-1CAF91F88E1F}" type="slidenum">
              <a:rPr lang="en-US" smtClean="0"/>
              <a:t>‹#›</a:t>
            </a:fld>
            <a:endParaRPr lang="en-US"/>
          </a:p>
        </p:txBody>
      </p:sp>
    </p:spTree>
    <p:extLst>
      <p:ext uri="{BB962C8B-B14F-4D97-AF65-F5344CB8AC3E}">
        <p14:creationId xmlns:p14="http://schemas.microsoft.com/office/powerpoint/2010/main" val="388290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Business Presentation</a:t>
            </a:r>
            <a:endParaRPr lang="en-US" b="1" dirty="0"/>
          </a:p>
        </p:txBody>
      </p:sp>
      <p:sp>
        <p:nvSpPr>
          <p:cNvPr id="3" name="Subtitle 2"/>
          <p:cNvSpPr>
            <a:spLocks noGrp="1"/>
          </p:cNvSpPr>
          <p:nvPr>
            <p:ph type="subTitle" idx="1"/>
          </p:nvPr>
        </p:nvSpPr>
        <p:spPr/>
        <p:txBody>
          <a:bodyPr/>
          <a:lstStyle/>
          <a:p>
            <a:r>
              <a:rPr lang="en-US" dirty="0" smtClean="0"/>
              <a:t>Student’s Name</a:t>
            </a:r>
          </a:p>
          <a:p>
            <a:r>
              <a:rPr lang="en-US" dirty="0" smtClean="0"/>
              <a:t>Institutional Affiliation </a:t>
            </a:r>
            <a:endParaRPr lang="en-US" dirty="0"/>
          </a:p>
        </p:txBody>
      </p:sp>
    </p:spTree>
    <p:extLst>
      <p:ext uri="{BB962C8B-B14F-4D97-AF65-F5344CB8AC3E}">
        <p14:creationId xmlns:p14="http://schemas.microsoft.com/office/powerpoint/2010/main" val="155320829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Introduction</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Presentation is a fundamental concept that involves the act of conveying information to the audience. </a:t>
            </a:r>
            <a:endParaRPr lang="en-US" dirty="0" smtClean="0"/>
          </a:p>
          <a:p>
            <a:r>
              <a:rPr lang="en-US" dirty="0" smtClean="0"/>
              <a:t>Most </a:t>
            </a:r>
            <a:r>
              <a:rPr lang="en-US" dirty="0"/>
              <a:t>businesses globally embrace presentations due to various reasons. </a:t>
            </a:r>
            <a:endParaRPr lang="en-US" dirty="0" smtClean="0"/>
          </a:p>
          <a:p>
            <a:r>
              <a:rPr lang="en-US" dirty="0"/>
              <a:t>B</a:t>
            </a:r>
            <a:r>
              <a:rPr lang="en-US" dirty="0" smtClean="0"/>
              <a:t>usinesses </a:t>
            </a:r>
            <a:r>
              <a:rPr lang="en-US" dirty="0"/>
              <a:t>embrace presentations with the purpose of informing, motivating, educating, and persuading both internal and external audiences (</a:t>
            </a:r>
            <a:r>
              <a:rPr lang="en-US" dirty="0" err="1"/>
              <a:t>Chomphookarwin</a:t>
            </a:r>
            <a:r>
              <a:rPr lang="en-US" dirty="0"/>
              <a:t>, 2021). </a:t>
            </a:r>
            <a:endParaRPr lang="en-US" dirty="0" smtClean="0"/>
          </a:p>
          <a:p>
            <a:r>
              <a:rPr lang="en-US" dirty="0" smtClean="0"/>
              <a:t>These </a:t>
            </a:r>
            <a:r>
              <a:rPr lang="en-US" dirty="0"/>
              <a:t>organizations integrate engaging images and other visuals to promote the quality of the presentation. </a:t>
            </a:r>
          </a:p>
          <a:p>
            <a:endParaRPr lang="en-US" dirty="0"/>
          </a:p>
        </p:txBody>
      </p:sp>
    </p:spTree>
    <p:extLst>
      <p:ext uri="{BB962C8B-B14F-4D97-AF65-F5344CB8AC3E}">
        <p14:creationId xmlns:p14="http://schemas.microsoft.com/office/powerpoint/2010/main" val="234576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Importance of presentation in the business </a:t>
            </a:r>
            <a:r>
              <a:rPr lang="en-US" b="1" dirty="0" smtClean="0"/>
              <a:t>world</a:t>
            </a:r>
            <a:endParaRPr lang="en-US" dirty="0"/>
          </a:p>
        </p:txBody>
      </p:sp>
      <p:sp>
        <p:nvSpPr>
          <p:cNvPr id="3" name="Content Placeholder 2"/>
          <p:cNvSpPr>
            <a:spLocks noGrp="1"/>
          </p:cNvSpPr>
          <p:nvPr>
            <p:ph idx="1"/>
          </p:nvPr>
        </p:nvSpPr>
        <p:spPr/>
        <p:txBody>
          <a:bodyPr>
            <a:normAutofit/>
          </a:bodyPr>
          <a:lstStyle/>
          <a:p>
            <a:r>
              <a:rPr lang="en-US" dirty="0"/>
              <a:t>One of the importance of presentation is that it enhances face-to-face interaction with customers. </a:t>
            </a:r>
            <a:endParaRPr lang="en-US" dirty="0" smtClean="0"/>
          </a:p>
          <a:p>
            <a:r>
              <a:rPr lang="en-US" dirty="0" smtClean="0"/>
              <a:t>Another </a:t>
            </a:r>
            <a:r>
              <a:rPr lang="en-US" dirty="0"/>
              <a:t>importance of presentation in business is that it improves customers’ engagement. </a:t>
            </a:r>
            <a:endParaRPr lang="en-US" dirty="0" smtClean="0"/>
          </a:p>
          <a:p>
            <a:r>
              <a:rPr lang="en-US" dirty="0" smtClean="0"/>
              <a:t>The </a:t>
            </a:r>
            <a:r>
              <a:rPr lang="en-US" dirty="0"/>
              <a:t>presentation also enables the business to be consistent in its messages. </a:t>
            </a:r>
          </a:p>
        </p:txBody>
      </p:sp>
    </p:spTree>
    <p:extLst>
      <p:ext uri="{BB962C8B-B14F-4D97-AF65-F5344CB8AC3E}">
        <p14:creationId xmlns:p14="http://schemas.microsoft.com/office/powerpoint/2010/main" val="129352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become a more confident speaker</a:t>
            </a:r>
            <a:endParaRPr lang="en-US" dirty="0"/>
          </a:p>
        </p:txBody>
      </p:sp>
      <p:sp>
        <p:nvSpPr>
          <p:cNvPr id="3" name="Content Placeholder 2"/>
          <p:cNvSpPr>
            <a:spLocks noGrp="1"/>
          </p:cNvSpPr>
          <p:nvPr>
            <p:ph idx="1"/>
          </p:nvPr>
        </p:nvSpPr>
        <p:spPr>
          <a:xfrm>
            <a:off x="838200" y="2435225"/>
            <a:ext cx="10515600" cy="3494520"/>
          </a:xfrm>
        </p:spPr>
        <p:txBody>
          <a:bodyPr>
            <a:normAutofit/>
          </a:bodyPr>
          <a:lstStyle/>
          <a:p>
            <a:r>
              <a:rPr lang="en-US" dirty="0"/>
              <a:t>One of the ways of becoming a more confident speaker is by practicing a lot (</a:t>
            </a:r>
            <a:r>
              <a:rPr lang="en-US" dirty="0" err="1"/>
              <a:t>Boromisza-Habashi</a:t>
            </a:r>
            <a:r>
              <a:rPr lang="en-US" dirty="0"/>
              <a:t> &amp; </a:t>
            </a:r>
            <a:r>
              <a:rPr lang="en-US" dirty="0" err="1"/>
              <a:t>Reinig</a:t>
            </a:r>
            <a:r>
              <a:rPr lang="en-US" dirty="0"/>
              <a:t>, 2018). </a:t>
            </a:r>
            <a:endParaRPr lang="en-US" dirty="0" smtClean="0"/>
          </a:p>
          <a:p>
            <a:r>
              <a:rPr lang="en-US" dirty="0" smtClean="0"/>
              <a:t>Another </a:t>
            </a:r>
            <a:r>
              <a:rPr lang="en-US" dirty="0"/>
              <a:t>technique is conducting thorough research on the topic. </a:t>
            </a:r>
            <a:endParaRPr lang="en-US" dirty="0" smtClean="0"/>
          </a:p>
          <a:p>
            <a:r>
              <a:rPr lang="en-US" dirty="0" smtClean="0"/>
              <a:t>It </a:t>
            </a:r>
            <a:r>
              <a:rPr lang="en-US" dirty="0"/>
              <a:t>is also crucial to identify strategies to connect with the audience. </a:t>
            </a:r>
          </a:p>
        </p:txBody>
      </p:sp>
    </p:spTree>
    <p:extLst>
      <p:ext uri="{BB962C8B-B14F-4D97-AF65-F5344CB8AC3E}">
        <p14:creationId xmlns:p14="http://schemas.microsoft.com/office/powerpoint/2010/main" val="67572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Importance of rehearsing the presentation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Rehearsing a presentation is important because it improves confidence (</a:t>
            </a:r>
            <a:r>
              <a:rPr lang="en-US" dirty="0" err="1"/>
              <a:t>Frisby</a:t>
            </a:r>
            <a:r>
              <a:rPr lang="en-US" dirty="0"/>
              <a:t> et al., 2020). </a:t>
            </a:r>
            <a:endParaRPr lang="en-US" dirty="0" smtClean="0"/>
          </a:p>
          <a:p>
            <a:r>
              <a:rPr lang="en-US" dirty="0" smtClean="0"/>
              <a:t>Rehearsing </a:t>
            </a:r>
            <a:r>
              <a:rPr lang="en-US" dirty="0"/>
              <a:t>a presentation is also fundamental because it enables an individual to edit the material. </a:t>
            </a:r>
            <a:endParaRPr lang="en-US" dirty="0" smtClean="0"/>
          </a:p>
          <a:p>
            <a:r>
              <a:rPr lang="en-US" dirty="0" smtClean="0"/>
              <a:t>It </a:t>
            </a:r>
            <a:r>
              <a:rPr lang="en-US" dirty="0"/>
              <a:t>is also important to rehearse a presentation because such an act gives the presenter an opportunity to try out something new. </a:t>
            </a:r>
          </a:p>
          <a:p>
            <a:pPr marL="0" indent="0">
              <a:buNone/>
            </a:pPr>
            <a:endParaRPr lang="en-US" dirty="0"/>
          </a:p>
        </p:txBody>
      </p:sp>
    </p:spTree>
    <p:extLst>
      <p:ext uri="{BB962C8B-B14F-4D97-AF65-F5344CB8AC3E}">
        <p14:creationId xmlns:p14="http://schemas.microsoft.com/office/powerpoint/2010/main" val="295758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Various room setup options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Room setup involves the way in which the room is arranged. </a:t>
            </a:r>
            <a:endParaRPr lang="en-US" dirty="0" smtClean="0"/>
          </a:p>
          <a:p>
            <a:r>
              <a:rPr lang="en-US" dirty="0" smtClean="0"/>
              <a:t>This </a:t>
            </a:r>
            <a:r>
              <a:rPr lang="en-US" dirty="0"/>
              <a:t>is generally the seating arrangement of the room where the presentation takes place. </a:t>
            </a:r>
            <a:endParaRPr lang="en-US" dirty="0" smtClean="0"/>
          </a:p>
          <a:p>
            <a:r>
              <a:rPr lang="en-US" dirty="0" smtClean="0"/>
              <a:t>The </a:t>
            </a:r>
            <a:r>
              <a:rPr lang="en-US" dirty="0"/>
              <a:t>atmosphere and physical space are crucial variables that impact both the audience and the speaker. </a:t>
            </a:r>
            <a:endParaRPr lang="en-US" dirty="0" smtClean="0"/>
          </a:p>
          <a:p>
            <a:r>
              <a:rPr lang="en-US" dirty="0" smtClean="0"/>
              <a:t>One </a:t>
            </a:r>
            <a:r>
              <a:rPr lang="en-US" dirty="0"/>
              <a:t>of the types of room setup is auditorium-style, where the audience sits in rows. </a:t>
            </a:r>
            <a:endParaRPr lang="en-US" dirty="0" smtClean="0"/>
          </a:p>
          <a:p>
            <a:r>
              <a:rPr lang="en-US" dirty="0" smtClean="0"/>
              <a:t>Another </a:t>
            </a:r>
            <a:r>
              <a:rPr lang="en-US" dirty="0"/>
              <a:t>type of room setup is a U-shape set up where the audience seats facing inwards.</a:t>
            </a:r>
          </a:p>
          <a:p>
            <a:endParaRPr lang="en-US" dirty="0"/>
          </a:p>
        </p:txBody>
      </p:sp>
    </p:spTree>
    <p:extLst>
      <p:ext uri="{BB962C8B-B14F-4D97-AF65-F5344CB8AC3E}">
        <p14:creationId xmlns:p14="http://schemas.microsoft.com/office/powerpoint/2010/main" val="308819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Importance of setting the stage with proper lighting and comfortable temperature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Proper lighting is important because it ensures visibility. This means that the audience will easily see every action on the stage.</a:t>
            </a:r>
          </a:p>
          <a:p>
            <a:r>
              <a:rPr lang="en-US" dirty="0"/>
              <a:t>Proper lighting is also important because it sets the mood on stage. Stage lighting is important because it distinguishes the prevailing mood on the stage. For instance, natural lighting can be used to indicate a sense of normalcy. </a:t>
            </a:r>
          </a:p>
          <a:p>
            <a:r>
              <a:rPr lang="en-US" dirty="0"/>
              <a:t>Proper lighting also creates focus since it is capable of drawing the audience’s attention. </a:t>
            </a:r>
          </a:p>
          <a:p>
            <a:r>
              <a:rPr lang="en-US" dirty="0"/>
              <a:t>Extreme temperatures such as too cold and too hot temperatures are unfavorable for presentation.</a:t>
            </a:r>
          </a:p>
          <a:p>
            <a:r>
              <a:rPr lang="en-US" dirty="0"/>
              <a:t>The presenter should ensure that the venue has room temperature to enhance comfort. </a:t>
            </a:r>
          </a:p>
          <a:p>
            <a:endParaRPr lang="en-US" dirty="0"/>
          </a:p>
        </p:txBody>
      </p:sp>
    </p:spTree>
    <p:extLst>
      <p:ext uri="{BB962C8B-B14F-4D97-AF65-F5344CB8AC3E}">
        <p14:creationId xmlns:p14="http://schemas.microsoft.com/office/powerpoint/2010/main" val="343627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Conclusion</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Business presentation is a fundamental aspect of every business.</a:t>
            </a:r>
          </a:p>
          <a:p>
            <a:r>
              <a:rPr lang="en-US" dirty="0"/>
              <a:t>Business presentation is important because it improves face-to-face interaction with clients and consistency. </a:t>
            </a:r>
          </a:p>
          <a:p>
            <a:r>
              <a:rPr lang="en-US" dirty="0"/>
              <a:t>The presenter should also engage in respective activities, such as conducting thorough research to boost confidence. </a:t>
            </a:r>
          </a:p>
          <a:p>
            <a:r>
              <a:rPr lang="en-US" dirty="0"/>
              <a:t>The presenter should also rehearse the speech before the actual day of delivery to edit and master key concepts. </a:t>
            </a:r>
          </a:p>
          <a:p>
            <a:r>
              <a:rPr lang="en-US" dirty="0"/>
              <a:t>The presentation should also take place in an appropriate room setup that takes into consideration lighting and temperature. </a:t>
            </a:r>
          </a:p>
          <a:p>
            <a:endParaRPr lang="en-US" dirty="0"/>
          </a:p>
        </p:txBody>
      </p:sp>
    </p:spTree>
    <p:extLst>
      <p:ext uri="{BB962C8B-B14F-4D97-AF65-F5344CB8AC3E}">
        <p14:creationId xmlns:p14="http://schemas.microsoft.com/office/powerpoint/2010/main" val="417885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References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err="1"/>
              <a:t>Boromisza-Habashi</a:t>
            </a:r>
            <a:r>
              <a:rPr lang="en-US" dirty="0"/>
              <a:t>, D., &amp; </a:t>
            </a:r>
            <a:r>
              <a:rPr lang="en-US" dirty="0" err="1"/>
              <a:t>Reinig</a:t>
            </a:r>
            <a:r>
              <a:rPr lang="en-US" dirty="0"/>
              <a:t>, L. (2018). Speech genres and cultural value in the Anglo-American public speaking course as a site of language socialization. </a:t>
            </a:r>
            <a:r>
              <a:rPr lang="en-US" i="1" dirty="0"/>
              <a:t>Journal of International and Intercultural Communication</a:t>
            </a:r>
            <a:r>
              <a:rPr lang="en-US" dirty="0"/>
              <a:t>, </a:t>
            </a:r>
            <a:r>
              <a:rPr lang="en-US" i="1" dirty="0"/>
              <a:t>11</a:t>
            </a:r>
            <a:r>
              <a:rPr lang="en-US" dirty="0"/>
              <a:t>(2), 117-135. </a:t>
            </a:r>
          </a:p>
          <a:p>
            <a:r>
              <a:rPr lang="en-US" dirty="0" err="1"/>
              <a:t>Chomphookarwin</a:t>
            </a:r>
            <a:r>
              <a:rPr lang="en-US" dirty="0"/>
              <a:t>, K. (2021). The development of English speaking skills for business presentation and business ethics awareness using supplementary lessons of office management students. </a:t>
            </a:r>
            <a:r>
              <a:rPr lang="en-US" i="1" dirty="0"/>
              <a:t>Available at SSRN 3865883</a:t>
            </a:r>
            <a:r>
              <a:rPr lang="en-US" dirty="0"/>
              <a:t>. </a:t>
            </a:r>
          </a:p>
          <a:p>
            <a:r>
              <a:rPr lang="en-US" dirty="0" err="1"/>
              <a:t>Frisby</a:t>
            </a:r>
            <a:r>
              <a:rPr lang="en-US" dirty="0"/>
              <a:t>, B. N., Kaufmann, R., </a:t>
            </a:r>
            <a:r>
              <a:rPr lang="en-US" dirty="0" err="1"/>
              <a:t>Vallade</a:t>
            </a:r>
            <a:r>
              <a:rPr lang="en-US" dirty="0"/>
              <a:t>, J. I., Frey, T. K., &amp; Martin, J. C. (2020). Using virtual reality for speech rehearsals: An innovative instructor approach to enhance student public speaking efficacy. </a:t>
            </a:r>
            <a:r>
              <a:rPr lang="en-US" i="1" dirty="0"/>
              <a:t>Basic Communication Course Annual</a:t>
            </a:r>
            <a:r>
              <a:rPr lang="en-US" dirty="0"/>
              <a:t>, </a:t>
            </a:r>
            <a:r>
              <a:rPr lang="en-US" i="1" dirty="0"/>
              <a:t>32</a:t>
            </a:r>
            <a:r>
              <a:rPr lang="en-US" dirty="0"/>
              <a:t>(1), 6. </a:t>
            </a:r>
          </a:p>
          <a:p>
            <a:endParaRPr lang="en-US" dirty="0"/>
          </a:p>
        </p:txBody>
      </p:sp>
    </p:spTree>
    <p:extLst>
      <p:ext uri="{BB962C8B-B14F-4D97-AF65-F5344CB8AC3E}">
        <p14:creationId xmlns:p14="http://schemas.microsoft.com/office/powerpoint/2010/main" val="32572020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TotalTime>
  <Words>1378</Words>
  <Application>Microsoft Office PowerPoint</Application>
  <PresentationFormat>Widescreen</PresentationFormat>
  <Paragraphs>70</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Business Presentation</vt:lpstr>
      <vt:lpstr>Introduction </vt:lpstr>
      <vt:lpstr>Importance of presentation in the business world</vt:lpstr>
      <vt:lpstr>How to become a more confident speaker</vt:lpstr>
      <vt:lpstr>Importance of rehearsing the presentation </vt:lpstr>
      <vt:lpstr>Various room setup options  </vt:lpstr>
      <vt:lpstr>Importance of setting the stage with proper lighting and comfortable temperature  </vt:lpstr>
      <vt:lpstr>Conclusion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2021-07-29T00:00:20Z</dcterms:created>
  <dcterms:modified xsi:type="dcterms:W3CDTF">2021-07-29T00:10:52Z</dcterms:modified>
</cp:coreProperties>
</file>